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97" r:id="rId3"/>
    <p:sldId id="323" r:id="rId4"/>
    <p:sldId id="300" r:id="rId5"/>
    <p:sldId id="318" r:id="rId6"/>
    <p:sldId id="317" r:id="rId7"/>
    <p:sldId id="298" r:id="rId8"/>
    <p:sldId id="301" r:id="rId9"/>
    <p:sldId id="302" r:id="rId10"/>
    <p:sldId id="303" r:id="rId11"/>
    <p:sldId id="305" r:id="rId12"/>
    <p:sldId id="315" r:id="rId13"/>
    <p:sldId id="322" r:id="rId14"/>
    <p:sldId id="306" r:id="rId15"/>
    <p:sldId id="307" r:id="rId16"/>
    <p:sldId id="311" r:id="rId17"/>
    <p:sldId id="308" r:id="rId18"/>
    <p:sldId id="312" r:id="rId19"/>
    <p:sldId id="309" r:id="rId20"/>
    <p:sldId id="314" r:id="rId21"/>
    <p:sldId id="310" r:id="rId22"/>
    <p:sldId id="313" r:id="rId23"/>
    <p:sldId id="320" r:id="rId24"/>
    <p:sldId id="321" r:id="rId25"/>
    <p:sldId id="316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64" autoAdjust="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Absorption Test</a:t>
            </a:r>
          </a:p>
        </c:rich>
      </c:tx>
      <c:layout>
        <c:manualLayout>
          <c:xMode val="edge"/>
          <c:yMode val="edge"/>
          <c:x val="0.37587355008043355"/>
          <c:y val="3.87275242047026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955314791961692E-2"/>
          <c:y val="0.15560300307410929"/>
          <c:w val="0.90204468520803827"/>
          <c:h val="0.5745440887694989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absorption test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76200" dist="38100" dir="5400000" algn="ctr" rotWithShape="0">
                <a:srgbClr val="000000">
                  <a:alpha val="76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Sample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110</c:v>
                </c:pt>
                <c:pt idx="2">
                  <c:v>115</c:v>
                </c:pt>
                <c:pt idx="3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2F-4AFC-A8D0-4B5E4AE3249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84457440"/>
        <c:axId val="284455088"/>
      </c:lineChart>
      <c:catAx>
        <c:axId val="284457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Avg=111.75 ml</a:t>
                </a:r>
              </a:p>
            </c:rich>
          </c:tx>
          <c:layout>
            <c:manualLayout>
              <c:xMode val="edge"/>
              <c:yMode val="edge"/>
              <c:x val="0.44934591755899528"/>
              <c:y val="0.841843540219936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55088"/>
        <c:crosses val="autoZero"/>
        <c:auto val="1"/>
        <c:lblAlgn val="ctr"/>
        <c:lblOffset val="100"/>
        <c:noMultiLvlLbl val="0"/>
      </c:catAx>
      <c:valAx>
        <c:axId val="28445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 Liquid </a:t>
                </a:r>
                <a:r>
                  <a:rPr lang="en-GB" dirty="0" smtClean="0"/>
                  <a:t>absorption </a:t>
                </a:r>
                <a:r>
                  <a:rPr lang="en-GB" cap="none" dirty="0" smtClean="0"/>
                  <a:t>mL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5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P</a:t>
            </a:r>
            <a:r>
              <a:rPr lang="en-US" baseline="30000" dirty="0"/>
              <a:t>H</a:t>
            </a:r>
            <a:r>
              <a:rPr lang="en-US" dirty="0"/>
              <a:t> Test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313876763506642E-2"/>
          <c:y val="0.15810130692426333"/>
          <c:w val="0.9070989321551477"/>
          <c:h val="0.5770495440647238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 Value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76200" dist="38100" dir="5400000" algn="ctr" rotWithShape="0">
                <a:srgbClr val="000000">
                  <a:alpha val="76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sample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7.1</c:v>
                </c:pt>
                <c:pt idx="1">
                  <c:v>6.9</c:v>
                </c:pt>
                <c:pt idx="2">
                  <c:v>7.33</c:v>
                </c:pt>
                <c:pt idx="3">
                  <c:v>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06-4A64-8380-CF94C3FF22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33615520"/>
        <c:axId val="233613560"/>
      </c:lineChart>
      <c:catAx>
        <c:axId val="233615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Avg 7.03</a:t>
                </a:r>
              </a:p>
            </c:rich>
          </c:tx>
          <c:layout>
            <c:manualLayout>
              <c:xMode val="edge"/>
              <c:yMode val="edge"/>
              <c:x val="0.47246861623341735"/>
              <c:y val="0.81902142570532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613560"/>
        <c:crosses val="autoZero"/>
        <c:auto val="1"/>
        <c:lblAlgn val="ctr"/>
        <c:lblOffset val="100"/>
        <c:noMultiLvlLbl val="0"/>
      </c:catAx>
      <c:valAx>
        <c:axId val="233613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</a:t>
                </a:r>
                <a:r>
                  <a:rPr lang="en-GB" baseline="30000" dirty="0"/>
                  <a:t>H</a:t>
                </a:r>
                <a:r>
                  <a:rPr lang="en-GB" dirty="0"/>
                  <a:t>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61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842285468686234E-2"/>
          <c:y val="0.11491408934707904"/>
          <c:w val="0.92793109692935116"/>
          <c:h val="0.6481697648618665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Penetration Time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76200" dist="38100" dir="5400000" algn="ctr" rotWithShape="0">
                <a:srgbClr val="000000">
                  <a:alpha val="76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sample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4.93</c:v>
                </c:pt>
                <c:pt idx="2">
                  <c:v>4.76</c:v>
                </c:pt>
                <c:pt idx="3">
                  <c:v>4.58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14-42DF-BAD6-339ECBA248B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33615128"/>
        <c:axId val="233615912"/>
      </c:lineChart>
      <c:catAx>
        <c:axId val="233615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err="1"/>
                  <a:t>Avg</a:t>
                </a:r>
                <a:r>
                  <a:rPr lang="en-GB" dirty="0"/>
                  <a:t> 4.69 </a:t>
                </a:r>
                <a:r>
                  <a:rPr lang="en-GB" baseline="0" dirty="0" smtClean="0"/>
                  <a:t> sec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0.44858206937416328"/>
              <c:y val="0.860253683757345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615912"/>
        <c:crosses val="autoZero"/>
        <c:auto val="1"/>
        <c:lblAlgn val="ctr"/>
        <c:lblOffset val="100"/>
        <c:noMultiLvlLbl val="0"/>
      </c:catAx>
      <c:valAx>
        <c:axId val="233615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Penetration Time sec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615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of Different Pads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Joya</c:v>
                </c:pt>
                <c:pt idx="1">
                  <c:v>Senora</c:v>
                </c:pt>
                <c:pt idx="2">
                  <c:v>Freedom</c:v>
                </c:pt>
                <c:pt idx="3">
                  <c:v>Anannya</c:v>
                </c:pt>
                <c:pt idx="4">
                  <c:v>Pad Produced by Cotton wastage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</c:v>
                </c:pt>
                <c:pt idx="1">
                  <c:v>13.75</c:v>
                </c:pt>
                <c:pt idx="2">
                  <c:v>12.5</c:v>
                </c:pt>
                <c:pt idx="3">
                  <c:v>5</c:v>
                </c:pt>
                <c:pt idx="4">
                  <c:v>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0-4CF7-9D04-F152C3D36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7644191"/>
        <c:axId val="1747640863"/>
      </c:barChart>
      <c:catAx>
        <c:axId val="174764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640863"/>
        <c:crosses val="autoZero"/>
        <c:auto val="1"/>
        <c:lblAlgn val="ctr"/>
        <c:lblOffset val="100"/>
        <c:noMultiLvlLbl val="0"/>
      </c:catAx>
      <c:valAx>
        <c:axId val="174764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644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81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6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8404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56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0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0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1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7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4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27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0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9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9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7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32E93-0CEC-4216-A790-B8FC9E24ED6B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1EB7-6E8D-4365-9C05-EA3BC9F0B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931" y="434515"/>
            <a:ext cx="11310425" cy="130829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Bangladesh University Of Textiles</a:t>
            </a:r>
            <a:r>
              <a:rPr lang="en-US" dirty="0">
                <a:solidFill>
                  <a:srgbClr val="C0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C0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56602" y="3566160"/>
            <a:ext cx="10213145" cy="329184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Sustainable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Scope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Textile Cotton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Wastage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Hygiene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(Sanitary Pad) Manufacturing</a:t>
            </a:r>
            <a:endParaRPr lang="en-GB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71" y="1088662"/>
            <a:ext cx="2279008" cy="22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22" y="134125"/>
            <a:ext cx="10353761" cy="1214848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of raw materials</a:t>
            </a:r>
            <a:endParaRPr lang="en-GB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r="28978"/>
          <a:stretch/>
        </p:blipFill>
        <p:spPr>
          <a:xfrm rot="5400000">
            <a:off x="169001" y="2236066"/>
            <a:ext cx="3953814" cy="28430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80" y="1712893"/>
            <a:ext cx="2843082" cy="3953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93" y="1680699"/>
            <a:ext cx="2843081" cy="3921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96" y="5666707"/>
            <a:ext cx="3073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Bleaching/Stripping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7229" y="5751327"/>
            <a:ext cx="2472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Trash analyzing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81882" y="568934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763498" y="3641509"/>
            <a:ext cx="772732" cy="441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800036" y="3641509"/>
            <a:ext cx="772732" cy="441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52" y="264725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forms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Raw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t="1609" r="20651" b="-1609"/>
          <a:stretch/>
        </p:blipFill>
        <p:spPr>
          <a:xfrm>
            <a:off x="1511580" y="2187075"/>
            <a:ext cx="2405196" cy="31194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64" y="2124321"/>
            <a:ext cx="2407931" cy="3210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91" y="2167318"/>
            <a:ext cx="2659462" cy="312458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63986" y="3524319"/>
            <a:ext cx="521460" cy="316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309331" y="3524319"/>
            <a:ext cx="521460" cy="316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8494" y="5197495"/>
            <a:ext cx="1528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Wastages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5948" y="526619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0982" y="5197495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Carded Lap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2043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process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30037"/>
            <a:ext cx="10353762" cy="44611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5 steps of  sanitary napkin production;</a:t>
            </a:r>
          </a:p>
          <a:p>
            <a:pPr marL="32004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Crashing</a:t>
            </a:r>
          </a:p>
          <a:p>
            <a:pPr marL="32004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Compressing</a:t>
            </a:r>
          </a:p>
          <a:p>
            <a:pPr marL="32004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Wrapping</a:t>
            </a:r>
          </a:p>
          <a:p>
            <a:pPr marL="32004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Sterilizing</a:t>
            </a:r>
          </a:p>
          <a:p>
            <a:pPr marL="32004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Sample</a:t>
            </a:r>
            <a:endParaRPr lang="en-GB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377440"/>
            <a:ext cx="4950823" cy="3291839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87058"/>
              </p:ext>
            </p:extLst>
          </p:nvPr>
        </p:nvGraphicFramePr>
        <p:xfrm>
          <a:off x="1061475" y="2712991"/>
          <a:ext cx="4794068" cy="2620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897">
                  <a:extLst>
                    <a:ext uri="{9D8B030D-6E8A-4147-A177-3AD203B41FA5}">
                      <a16:colId xmlns:a16="http://schemas.microsoft.com/office/drawing/2014/main" val="3460293835"/>
                    </a:ext>
                  </a:extLst>
                </a:gridCol>
                <a:gridCol w="2432171">
                  <a:extLst>
                    <a:ext uri="{9D8B030D-6E8A-4147-A177-3AD203B41FA5}">
                      <a16:colId xmlns:a16="http://schemas.microsoft.com/office/drawing/2014/main" val="2643806544"/>
                    </a:ext>
                  </a:extLst>
                </a:gridCol>
              </a:tblGrid>
              <a:tr h="524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Parameters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Value(average)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643868"/>
                  </a:ext>
                </a:extLst>
              </a:tr>
              <a:tr h="524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198 mm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424836"/>
                  </a:ext>
                </a:extLst>
              </a:tr>
              <a:tr h="524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Width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68 mm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2916102"/>
                  </a:ext>
                </a:extLst>
              </a:tr>
              <a:tr h="524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Thickness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14 mm</a:t>
                      </a:r>
                      <a:endParaRPr lang="en-GB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4615440"/>
                  </a:ext>
                </a:extLst>
              </a:tr>
              <a:tr h="524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Weight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15 gm</a:t>
                      </a:r>
                      <a:endParaRPr lang="en-GB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59267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607" y="2144281"/>
            <a:ext cx="3462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of produced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4" y="352023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tests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4" y="1841679"/>
            <a:ext cx="7379647" cy="388512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Tests are carried out: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 Capacity Test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withstand Pressure After Absorption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</a:t>
            </a:r>
          </a:p>
          <a:p>
            <a:pPr marL="1885950" lvl="3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Antimicrobial Test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60" y="1947592"/>
            <a:ext cx="4410348" cy="29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23" y="145961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capacity test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3279"/>
          <a:stretch/>
        </p:blipFill>
        <p:spPr>
          <a:xfrm>
            <a:off x="7866072" y="1328591"/>
            <a:ext cx="2684417" cy="22636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1596" y="3861725"/>
            <a:ext cx="2704011" cy="2713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7806" y="1933303"/>
            <a:ext cx="5656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Sample was immersed into demineralised water for 30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7806" y="4510727"/>
            <a:ext cx="5408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hang vertically in a stand for 30 min to release the extra water by gravity.</a:t>
            </a:r>
          </a:p>
        </p:txBody>
      </p:sp>
    </p:spTree>
    <p:extLst>
      <p:ext uri="{BB962C8B-B14F-4D97-AF65-F5344CB8AC3E}">
        <p14:creationId xmlns:p14="http://schemas.microsoft.com/office/powerpoint/2010/main" val="34274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265" y="178526"/>
            <a:ext cx="10353761" cy="1326321"/>
          </a:xfrm>
        </p:spPr>
        <p:txBody>
          <a:bodyPr/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091349"/>
              </p:ext>
            </p:extLst>
          </p:nvPr>
        </p:nvGraphicFramePr>
        <p:xfrm>
          <a:off x="1780411" y="1455214"/>
          <a:ext cx="8696000" cy="365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72742" y="5442060"/>
            <a:ext cx="725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range of absorption is 95-105 mL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099" y="0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baseline="300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6121" y="1613827"/>
            <a:ext cx="2544523" cy="20776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9148" y="4377383"/>
            <a:ext cx="2230688" cy="1963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1" t="11964" r="26701" b="5657"/>
          <a:stretch/>
        </p:blipFill>
        <p:spPr>
          <a:xfrm rot="5400000">
            <a:off x="9176266" y="1636881"/>
            <a:ext cx="2467784" cy="1923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898" y="2298699"/>
            <a:ext cx="5861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gm sample was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core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pad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mixed with 100 ml demineralised Water for 1 hour.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6293" y="5158974"/>
            <a:ext cx="501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1 hour the P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measured by P</a:t>
            </a:r>
            <a:r>
              <a:rPr lang="en-GB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meter.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341" y="0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baseline="30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503106"/>
              </p:ext>
            </p:extLst>
          </p:nvPr>
        </p:nvGraphicFramePr>
        <p:xfrm>
          <a:off x="1584100" y="1515292"/>
          <a:ext cx="8787810" cy="3801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88273" y="5669279"/>
            <a:ext cx="4909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range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5.5-8.5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04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16" y="340834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</a:t>
            </a:r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withstand Pressure After Absorption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4362" y="2379195"/>
            <a:ext cx="4177759" cy="32500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16526" r="15254" b="18497"/>
          <a:stretch/>
        </p:blipFill>
        <p:spPr>
          <a:xfrm rot="5400000">
            <a:off x="8167853" y="2617178"/>
            <a:ext cx="4177760" cy="27741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954" y="3082834"/>
            <a:ext cx="45608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ml K</a:t>
            </a:r>
            <a:r>
              <a:rPr lang="en-GB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GB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(1% solution)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poured on the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sample.</a:t>
            </a:r>
          </a:p>
          <a:p>
            <a:pPr>
              <a:lnSpc>
                <a:spcPct val="150000"/>
              </a:lnSpc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kg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applied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sample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1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minute.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9829" y="399316"/>
            <a:ext cx="10704848" cy="1190333"/>
          </a:xfrm>
        </p:spPr>
        <p:txBody>
          <a:bodyPr/>
          <a:lstStyle/>
          <a:p>
            <a:pPr algn="l"/>
            <a:r>
              <a:rPr lang="en-GB" b="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</a:t>
            </a:r>
            <a:endParaRPr lang="en-GB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08060" y="1143001"/>
            <a:ext cx="4797292" cy="2282780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8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By,</a:t>
            </a:r>
            <a:r>
              <a:rPr lang="en-GB" sz="7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Abdullah Al. </a:t>
            </a:r>
            <a:r>
              <a:rPr lang="en-GB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Mamun</a:t>
            </a:r>
            <a:endParaRPr lang="en-GB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Fabric Engineering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89786" y="3197032"/>
            <a:ext cx="4894891" cy="3545059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8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GB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Shihab</a:t>
            </a: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endParaRPr lang="en-GB" sz="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2016-1-2-019</a:t>
            </a: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GB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Saiful</a:t>
            </a: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2016-1-2-050</a:t>
            </a:r>
            <a:endParaRPr lang="en-GB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Tanmoy</a:t>
            </a: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Mitra</a:t>
            </a:r>
            <a:endParaRPr lang="en-GB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>
              <a:lnSpc>
                <a:spcPct val="150000"/>
              </a:lnSpc>
              <a:buNone/>
            </a:pPr>
            <a:r>
              <a:rPr lang="en-GB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2016-1-2-051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4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261871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withstand Pressure After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result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59" y="2540502"/>
            <a:ext cx="6107274" cy="3434021"/>
          </a:xfrm>
        </p:spPr>
      </p:pic>
      <p:sp>
        <p:nvSpPr>
          <p:cNvPr id="6" name="TextBox 5"/>
          <p:cNvSpPr txBox="1"/>
          <p:nvPr/>
        </p:nvSpPr>
        <p:spPr>
          <a:xfrm>
            <a:off x="1962684" y="1864292"/>
            <a:ext cx="7688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was comparatively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which causes side leakage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3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3"/>
          <a:stretch/>
        </p:blipFill>
        <p:spPr>
          <a:xfrm rot="5400000">
            <a:off x="7352593" y="1689403"/>
            <a:ext cx="3270060" cy="4219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8229" y="5477656"/>
            <a:ext cx="333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Strike through Time Tester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559" y="3286099"/>
            <a:ext cx="5267789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ml of 1% saline solution poured on the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ml/sec releasing speed.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264" y="0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342534"/>
              </p:ext>
            </p:extLst>
          </p:nvPr>
        </p:nvGraphicFramePr>
        <p:xfrm>
          <a:off x="1558343" y="1476104"/>
          <a:ext cx="9079605" cy="3997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27417" y="5734595"/>
            <a:ext cx="494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range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Time is 2-2.5 sec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6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44899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31831"/>
            <a:ext cx="10353762" cy="452048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layer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 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803042" y="2305318"/>
            <a:ext cx="8242479" cy="618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03042" y="2967737"/>
            <a:ext cx="8242479" cy="6641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3042" y="3670478"/>
            <a:ext cx="8242480" cy="6439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03042" y="4327293"/>
            <a:ext cx="8242479" cy="6053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97036" y="4934754"/>
            <a:ext cx="8242480" cy="631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0367493" y="2395470"/>
            <a:ext cx="244699" cy="3142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2189408" y="5190186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1850979" y="445391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3116686" y="402249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2661633" y="508929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8772984" y="527818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3306947" y="511718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3903715" y="531038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3010780" y="520520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3651764" y="5147256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237990" y="329323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9374758" y="518157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 flipV="1">
            <a:off x="3350653" y="5477814"/>
            <a:ext cx="98008" cy="8156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4792252" y="522452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4096073" y="508929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9609274" y="309092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4484638" y="544561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9622924" y="537048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/>
          <p:cNvSpPr/>
          <p:nvPr/>
        </p:nvSpPr>
        <p:spPr>
          <a:xfrm>
            <a:off x="5669910" y="3149926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/>
          <p:cNvSpPr/>
          <p:nvPr/>
        </p:nvSpPr>
        <p:spPr>
          <a:xfrm>
            <a:off x="5193623" y="524920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7991392" y="541768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6256735" y="539195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668599" y="522881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/>
          <p:cNvSpPr/>
          <p:nvPr/>
        </p:nvSpPr>
        <p:spPr>
          <a:xfrm>
            <a:off x="2005518" y="546278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2422645" y="508929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/>
          <p:cNvSpPr/>
          <p:nvPr/>
        </p:nvSpPr>
        <p:spPr>
          <a:xfrm>
            <a:off x="1903927" y="522452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/>
          <p:cNvSpPr/>
          <p:nvPr/>
        </p:nvSpPr>
        <p:spPr>
          <a:xfrm>
            <a:off x="4542593" y="339572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/>
          <p:cNvSpPr/>
          <p:nvPr/>
        </p:nvSpPr>
        <p:spPr>
          <a:xfrm>
            <a:off x="5353900" y="509573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/>
          <p:cNvSpPr/>
          <p:nvPr/>
        </p:nvSpPr>
        <p:spPr>
          <a:xfrm>
            <a:off x="5918276" y="506566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/>
          <p:cNvSpPr/>
          <p:nvPr/>
        </p:nvSpPr>
        <p:spPr>
          <a:xfrm>
            <a:off x="5577125" y="543703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/>
          <p:cNvSpPr/>
          <p:nvPr/>
        </p:nvSpPr>
        <p:spPr>
          <a:xfrm>
            <a:off x="5044703" y="543703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5896959" y="536833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6387916" y="508929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4592287" y="5171940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8453161" y="532541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7261892" y="524599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8161388" y="511718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6657396" y="528247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7388257" y="536726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7738273" y="524920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8991108" y="501846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9836291" y="536190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9801885" y="507642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6813236" y="5462780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9168049" y="539195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7065756" y="513437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7548465" y="511932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2002043" y="325405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2444839" y="448829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2889878" y="448935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/>
          <p:cNvSpPr/>
          <p:nvPr/>
        </p:nvSpPr>
        <p:spPr>
          <a:xfrm>
            <a:off x="2633147" y="535973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4893518" y="479843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2929943" y="471742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3736437" y="470829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3445098" y="460634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4204826" y="470829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/>
          <p:cNvSpPr/>
          <p:nvPr/>
        </p:nvSpPr>
        <p:spPr>
          <a:xfrm>
            <a:off x="3980163" y="441315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8368046" y="455266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/>
          <p:cNvSpPr/>
          <p:nvPr/>
        </p:nvSpPr>
        <p:spPr>
          <a:xfrm>
            <a:off x="4603706" y="457521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/>
          <p:cNvSpPr/>
          <p:nvPr/>
        </p:nvSpPr>
        <p:spPr>
          <a:xfrm>
            <a:off x="5010955" y="452262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/>
          <p:cNvSpPr/>
          <p:nvPr/>
        </p:nvSpPr>
        <p:spPr>
          <a:xfrm>
            <a:off x="5904426" y="462564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/>
          <p:cNvSpPr/>
          <p:nvPr/>
        </p:nvSpPr>
        <p:spPr>
          <a:xfrm>
            <a:off x="5309533" y="473405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/>
          <p:cNvSpPr/>
          <p:nvPr/>
        </p:nvSpPr>
        <p:spPr>
          <a:xfrm>
            <a:off x="5520152" y="454193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/>
          <p:cNvSpPr/>
          <p:nvPr/>
        </p:nvSpPr>
        <p:spPr>
          <a:xfrm>
            <a:off x="6437189" y="461707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/>
          <p:cNvSpPr/>
          <p:nvPr/>
        </p:nvSpPr>
        <p:spPr>
          <a:xfrm>
            <a:off x="5869446" y="448506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/>
          <p:cNvSpPr/>
          <p:nvPr/>
        </p:nvSpPr>
        <p:spPr>
          <a:xfrm>
            <a:off x="2518654" y="398494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/>
          <p:cNvSpPr/>
          <p:nvPr/>
        </p:nvSpPr>
        <p:spPr>
          <a:xfrm>
            <a:off x="9778336" y="461278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/>
          <p:cNvSpPr/>
          <p:nvPr/>
        </p:nvSpPr>
        <p:spPr>
          <a:xfrm>
            <a:off x="9216656" y="442067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/>
          <p:cNvSpPr/>
          <p:nvPr/>
        </p:nvSpPr>
        <p:spPr>
          <a:xfrm>
            <a:off x="8623647" y="469862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2982572" y="541768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/>
          <p:cNvSpPr/>
          <p:nvPr/>
        </p:nvSpPr>
        <p:spPr>
          <a:xfrm>
            <a:off x="7700774" y="477054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/>
          <p:cNvSpPr/>
          <p:nvPr/>
        </p:nvSpPr>
        <p:spPr>
          <a:xfrm>
            <a:off x="6900238" y="443675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/>
          <p:cNvSpPr/>
          <p:nvPr/>
        </p:nvSpPr>
        <p:spPr>
          <a:xfrm>
            <a:off x="9049063" y="473298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/>
          <p:cNvSpPr/>
          <p:nvPr/>
        </p:nvSpPr>
        <p:spPr>
          <a:xfrm>
            <a:off x="6804650" y="475229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/>
          <p:cNvSpPr/>
          <p:nvPr/>
        </p:nvSpPr>
        <p:spPr>
          <a:xfrm>
            <a:off x="7758729" y="446466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/>
          <p:cNvSpPr/>
          <p:nvPr/>
        </p:nvSpPr>
        <p:spPr>
          <a:xfrm>
            <a:off x="7238316" y="4567690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/>
          <p:cNvSpPr/>
          <p:nvPr/>
        </p:nvSpPr>
        <p:spPr>
          <a:xfrm>
            <a:off x="6184892" y="448829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/>
          <p:cNvSpPr/>
          <p:nvPr/>
        </p:nvSpPr>
        <p:spPr>
          <a:xfrm>
            <a:off x="6311083" y="477054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/>
          <p:cNvSpPr/>
          <p:nvPr/>
        </p:nvSpPr>
        <p:spPr>
          <a:xfrm>
            <a:off x="2184425" y="397312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/>
          <p:cNvSpPr/>
          <p:nvPr/>
        </p:nvSpPr>
        <p:spPr>
          <a:xfrm>
            <a:off x="2468741" y="476946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2927796" y="380571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/>
          <p:cNvSpPr/>
          <p:nvPr/>
        </p:nvSpPr>
        <p:spPr>
          <a:xfrm>
            <a:off x="6568219" y="386903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/>
          <p:cNvSpPr/>
          <p:nvPr/>
        </p:nvSpPr>
        <p:spPr>
          <a:xfrm>
            <a:off x="7700774" y="411264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/>
          <p:cNvSpPr/>
          <p:nvPr/>
        </p:nvSpPr>
        <p:spPr>
          <a:xfrm>
            <a:off x="7007801" y="404502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/>
          <p:cNvSpPr/>
          <p:nvPr/>
        </p:nvSpPr>
        <p:spPr>
          <a:xfrm>
            <a:off x="7313094" y="383789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/>
          <p:cNvSpPr/>
          <p:nvPr/>
        </p:nvSpPr>
        <p:spPr>
          <a:xfrm>
            <a:off x="5811491" y="3953803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/>
          <p:cNvSpPr/>
          <p:nvPr/>
        </p:nvSpPr>
        <p:spPr>
          <a:xfrm>
            <a:off x="8244268" y="3807850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/>
          <p:cNvSpPr/>
          <p:nvPr/>
        </p:nvSpPr>
        <p:spPr>
          <a:xfrm>
            <a:off x="5217139" y="384541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/>
          <p:cNvSpPr/>
          <p:nvPr/>
        </p:nvSpPr>
        <p:spPr>
          <a:xfrm>
            <a:off x="5237990" y="404718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/>
          <p:cNvSpPr/>
          <p:nvPr/>
        </p:nvSpPr>
        <p:spPr>
          <a:xfrm>
            <a:off x="4736346" y="377457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/>
          <p:cNvSpPr/>
          <p:nvPr/>
        </p:nvSpPr>
        <p:spPr>
          <a:xfrm>
            <a:off x="3756359" y="385077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/>
          <p:cNvSpPr/>
          <p:nvPr/>
        </p:nvSpPr>
        <p:spPr>
          <a:xfrm>
            <a:off x="4663807" y="412015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/>
          <p:cNvSpPr/>
          <p:nvPr/>
        </p:nvSpPr>
        <p:spPr>
          <a:xfrm>
            <a:off x="4211983" y="3908726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/>
          <p:cNvSpPr/>
          <p:nvPr/>
        </p:nvSpPr>
        <p:spPr>
          <a:xfrm>
            <a:off x="3456422" y="410085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/>
          <p:cNvSpPr/>
          <p:nvPr/>
        </p:nvSpPr>
        <p:spPr>
          <a:xfrm>
            <a:off x="2225898" y="4745859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/>
          <p:cNvSpPr/>
          <p:nvPr/>
        </p:nvSpPr>
        <p:spPr>
          <a:xfrm>
            <a:off x="4103212" y="318644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/>
          <p:cNvSpPr/>
          <p:nvPr/>
        </p:nvSpPr>
        <p:spPr>
          <a:xfrm>
            <a:off x="2517237" y="309520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/>
          <p:cNvSpPr/>
          <p:nvPr/>
        </p:nvSpPr>
        <p:spPr>
          <a:xfrm>
            <a:off x="9568171" y="409332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/>
          <p:cNvSpPr/>
          <p:nvPr/>
        </p:nvSpPr>
        <p:spPr>
          <a:xfrm>
            <a:off x="3456422" y="3211115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/>
          <p:cNvSpPr/>
          <p:nvPr/>
        </p:nvSpPr>
        <p:spPr>
          <a:xfrm>
            <a:off x="9179734" y="373164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/>
          <p:cNvSpPr/>
          <p:nvPr/>
        </p:nvSpPr>
        <p:spPr>
          <a:xfrm>
            <a:off x="8875198" y="405468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/>
          <p:cNvSpPr/>
          <p:nvPr/>
        </p:nvSpPr>
        <p:spPr>
          <a:xfrm>
            <a:off x="8681602" y="383253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/>
          <p:cNvSpPr/>
          <p:nvPr/>
        </p:nvSpPr>
        <p:spPr>
          <a:xfrm>
            <a:off x="8400090" y="4112648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/>
          <p:cNvSpPr/>
          <p:nvPr/>
        </p:nvSpPr>
        <p:spPr>
          <a:xfrm>
            <a:off x="6195173" y="3496586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/>
          <p:cNvSpPr/>
          <p:nvPr/>
        </p:nvSpPr>
        <p:spPr>
          <a:xfrm>
            <a:off x="6514556" y="3149914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/>
          <p:cNvSpPr/>
          <p:nvPr/>
        </p:nvSpPr>
        <p:spPr>
          <a:xfrm>
            <a:off x="7272347" y="3367817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/>
          <p:cNvSpPr/>
          <p:nvPr/>
        </p:nvSpPr>
        <p:spPr>
          <a:xfrm>
            <a:off x="8951889" y="3287321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/>
          <p:cNvSpPr/>
          <p:nvPr/>
        </p:nvSpPr>
        <p:spPr>
          <a:xfrm>
            <a:off x="8160299" y="3066242"/>
            <a:ext cx="115910" cy="11591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Analysis</a:t>
            </a:r>
            <a:endParaRPr lang="en-GB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06" y="1123406"/>
            <a:ext cx="10353762" cy="402771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producing sanitary pad from recycled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cotton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01542"/>
              </p:ext>
            </p:extLst>
          </p:nvPr>
        </p:nvGraphicFramePr>
        <p:xfrm>
          <a:off x="665601" y="1733491"/>
          <a:ext cx="518655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853">
                  <a:extLst>
                    <a:ext uri="{9D8B030D-6E8A-4147-A177-3AD203B41FA5}">
                      <a16:colId xmlns:a16="http://schemas.microsoft.com/office/drawing/2014/main" val="615663376"/>
                    </a:ext>
                  </a:extLst>
                </a:gridCol>
                <a:gridCol w="1728853">
                  <a:extLst>
                    <a:ext uri="{9D8B030D-6E8A-4147-A177-3AD203B41FA5}">
                      <a16:colId xmlns:a16="http://schemas.microsoft.com/office/drawing/2014/main" val="1478302268"/>
                    </a:ext>
                  </a:extLst>
                </a:gridCol>
                <a:gridCol w="1728853">
                  <a:extLst>
                    <a:ext uri="{9D8B030D-6E8A-4147-A177-3AD203B41FA5}">
                      <a16:colId xmlns:a16="http://schemas.microsoft.com/office/drawing/2014/main" val="2442854887"/>
                    </a:ext>
                  </a:extLst>
                </a:gridCol>
              </a:tblGrid>
              <a:tr h="47021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Materials &amp; Factory Overhead</a:t>
                      </a:r>
                      <a:endParaRPr lang="en-GB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GB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making one</a:t>
                      </a:r>
                      <a:r>
                        <a:rPr lang="en-GB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</a:t>
                      </a:r>
                      <a:endParaRPr lang="en-GB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55794"/>
                  </a:ext>
                </a:extLst>
              </a:tr>
              <a:tr h="5839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Textile Cotton Wastage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46/kg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0.46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829479"/>
                  </a:ext>
                </a:extLst>
              </a:tr>
              <a:tr h="58391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 sheet (bottom layer)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USD 2.96/kg</a:t>
                      </a:r>
                    </a:p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250/kg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USD 0.0041</a:t>
                      </a:r>
                    </a:p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0.35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44692"/>
                  </a:ext>
                </a:extLst>
              </a:tr>
              <a:tr h="58391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Non-woven (top layer)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USD 3.13/kg</a:t>
                      </a:r>
                    </a:p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265/kg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USD 0.0044</a:t>
                      </a:r>
                    </a:p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BDT 0.37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692780"/>
                  </a:ext>
                </a:extLst>
              </a:tr>
              <a:tr h="58391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Factory Overhead 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BDT 1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339719"/>
                  </a:ext>
                </a:extLst>
              </a:tr>
              <a:tr h="583914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= 2.16 BDT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46305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73062142"/>
              </p:ext>
            </p:extLst>
          </p:nvPr>
        </p:nvGraphicFramePr>
        <p:xfrm>
          <a:off x="6335486" y="2072155"/>
          <a:ext cx="5303520" cy="338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92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48343"/>
            <a:ext cx="10353761" cy="88669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96291"/>
            <a:ext cx="10353762" cy="429490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attain more liquid retention fluff pulp will be mixed at different proportion to optimized the quality.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better performance and comfortability hydrogel arrangement will be improvised.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non-biodegradable nonwoven outer and inner layer and the polyethylene back sheet will be replaced by biodegradable materials.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diaper has the same requirement textile waste will also use in it.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636" y="2008909"/>
            <a:ext cx="1188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  <a:p>
            <a:pPr algn="ctr"/>
            <a:r>
              <a:rPr lang="en-GB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Being With 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38562" y="1770630"/>
            <a:ext cx="3646335" cy="2636951"/>
            <a:chOff x="4145632" y="1727200"/>
            <a:chExt cx="3646335" cy="263695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144" b="76179" l="27343" r="6589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2" t="13864" r="35839" b="26973"/>
            <a:stretch/>
          </p:blipFill>
          <p:spPr bwMode="auto">
            <a:xfrm>
              <a:off x="4378036" y="1727200"/>
              <a:ext cx="2337620" cy="227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666338" y="3859697"/>
              <a:ext cx="11256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Bangladesh 8%</a:t>
              </a:r>
              <a:endParaRPr lang="en-GB" sz="1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80112" y="3954095"/>
              <a:ext cx="9356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Vietnam 5%</a:t>
              </a:r>
              <a:endParaRPr lang="en-GB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49663" y="4087152"/>
              <a:ext cx="6749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Italy 5%</a:t>
              </a:r>
              <a:endParaRPr lang="en-GB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45632" y="3903371"/>
              <a:ext cx="98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Germany 4%</a:t>
              </a:r>
              <a:endParaRPr lang="en-GB" sz="1200" dirty="0"/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flipH="1" flipV="1">
              <a:off x="5837582" y="3765299"/>
              <a:ext cx="210351" cy="1887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0"/>
            </p:cNvCxnSpPr>
            <p:nvPr/>
          </p:nvCxnSpPr>
          <p:spPr>
            <a:xfrm flipV="1">
              <a:off x="5387127" y="3811009"/>
              <a:ext cx="192985" cy="2761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932040" y="3765299"/>
              <a:ext cx="347943" cy="1887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555057" y="3680859"/>
              <a:ext cx="321199" cy="2704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82976"/>
              </p:ext>
            </p:extLst>
          </p:nvPr>
        </p:nvGraphicFramePr>
        <p:xfrm>
          <a:off x="6526105" y="1998617"/>
          <a:ext cx="459038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193">
                  <a:extLst>
                    <a:ext uri="{9D8B030D-6E8A-4147-A177-3AD203B41FA5}">
                      <a16:colId xmlns:a16="http://schemas.microsoft.com/office/drawing/2014/main" val="3820820286"/>
                    </a:ext>
                  </a:extLst>
                </a:gridCol>
                <a:gridCol w="2295193">
                  <a:extLst>
                    <a:ext uri="{9D8B030D-6E8A-4147-A177-3AD203B41FA5}">
                      <a16:colId xmlns:a16="http://schemas.microsoft.com/office/drawing/2014/main" val="3493521328"/>
                    </a:ext>
                  </a:extLst>
                </a:gridCol>
              </a:tblGrid>
              <a:tr h="355310">
                <a:tc>
                  <a:txBody>
                    <a:bodyPr/>
                    <a:lstStyle/>
                    <a:p>
                      <a:r>
                        <a:rPr lang="en-GB" dirty="0" smtClean="0"/>
                        <a:t>Textile Industries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Unit in number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47535"/>
                  </a:ext>
                </a:extLst>
              </a:tr>
              <a:tr h="355310">
                <a:tc>
                  <a:txBody>
                    <a:bodyPr/>
                    <a:lstStyle/>
                    <a:p>
                      <a:r>
                        <a:rPr lang="en-GB" dirty="0" smtClean="0"/>
                        <a:t>Spinning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5481"/>
                  </a:ext>
                </a:extLst>
              </a:tr>
              <a:tr h="355310">
                <a:tc>
                  <a:txBody>
                    <a:bodyPr/>
                    <a:lstStyle/>
                    <a:p>
                      <a:r>
                        <a:rPr lang="en-GB" dirty="0" smtClean="0"/>
                        <a:t>weaving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02693"/>
                  </a:ext>
                </a:extLst>
              </a:tr>
              <a:tr h="355310">
                <a:tc>
                  <a:txBody>
                    <a:bodyPr/>
                    <a:lstStyle/>
                    <a:p>
                      <a:r>
                        <a:rPr lang="en-GB" dirty="0" smtClean="0"/>
                        <a:t>Knitting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2500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87977"/>
                  </a:ext>
                </a:extLst>
              </a:tr>
              <a:tr h="355310">
                <a:tc>
                  <a:txBody>
                    <a:bodyPr/>
                    <a:lstStyle/>
                    <a:p>
                      <a:r>
                        <a:rPr lang="en-GB" dirty="0" smtClean="0"/>
                        <a:t>Garment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4621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89275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460695" y="448644"/>
            <a:ext cx="7226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TEXTILE CONTRIBUTION</a:t>
            </a:r>
            <a:endParaRPr lang="en-GB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24970" y="4880631"/>
            <a:ext cx="74259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351,000 tons </a:t>
            </a:r>
            <a:r>
              <a:rPr lang="en-US" sz="4000" b="1" dirty="0" smtClean="0">
                <a:solidFill>
                  <a:srgbClr val="FF0000"/>
                </a:solidFill>
              </a:rPr>
              <a:t>wastes annually</a:t>
            </a:r>
            <a:endParaRPr lang="en-US" sz="4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0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82881"/>
            <a:ext cx="10353761" cy="122790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of recycled textile wastages</a:t>
            </a:r>
          </a:p>
        </p:txBody>
      </p:sp>
      <p:pic>
        <p:nvPicPr>
          <p:cNvPr id="5" name="Picture 4" descr="download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693338" y="1700875"/>
            <a:ext cx="2082301" cy="1665900"/>
          </a:xfrm>
          <a:prstGeom prst="rect">
            <a:avLst/>
          </a:prstGeom>
        </p:spPr>
      </p:pic>
      <p:pic>
        <p:nvPicPr>
          <p:cNvPr id="6" name="Picture 5" descr="100-Cotton-Rags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8044065" y="1733717"/>
            <a:ext cx="2082302" cy="1665900"/>
          </a:xfrm>
          <a:prstGeom prst="rect">
            <a:avLst/>
          </a:prstGeom>
        </p:spPr>
      </p:pic>
      <p:pic>
        <p:nvPicPr>
          <p:cNvPr id="7" name="Picture 6" descr="images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193141" y="3971111"/>
            <a:ext cx="2082303" cy="2194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4533" y="3838670"/>
            <a:ext cx="2194558" cy="2459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0239" y="3406966"/>
            <a:ext cx="22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PCW Yarn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83" y="1635645"/>
            <a:ext cx="1731130" cy="1731130"/>
          </a:xfrm>
        </p:spPr>
      </p:pic>
      <p:sp>
        <p:nvSpPr>
          <p:cNvPr id="12" name="TextBox 11"/>
          <p:cNvSpPr txBox="1"/>
          <p:nvPr/>
        </p:nvSpPr>
        <p:spPr>
          <a:xfrm>
            <a:off x="4802917" y="3406966"/>
            <a:ext cx="18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Insulation Cloth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5316" y="3406966"/>
            <a:ext cx="18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Wicking Cloth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00298" y="6175816"/>
            <a:ext cx="171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6612" y="6165669"/>
            <a:ext cx="22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Decorative Product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77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12" y="326572"/>
            <a:ext cx="10353761" cy="69545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84662"/>
            <a:ext cx="5731704" cy="51467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the materials used for manufacturing of sanitary are imported. If any of the material can be replaced by textile wastage, it will be a huge contribution for sanitary napkin industry and the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also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minimized.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Replacement of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fluff  Pulp of absorbent layer by cotton is the main focus of this project.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31" y="1550616"/>
            <a:ext cx="4353060" cy="43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22" y="-87773"/>
            <a:ext cx="10353761" cy="122969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Scenario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23256" r="9112" b="23421"/>
          <a:stretch/>
        </p:blipFill>
        <p:spPr>
          <a:xfrm>
            <a:off x="500381" y="1102179"/>
            <a:ext cx="1692974" cy="1599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95" y="1102180"/>
            <a:ext cx="1591743" cy="1599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2" y="4520976"/>
            <a:ext cx="1692975" cy="1492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2" y="2884325"/>
            <a:ext cx="1687133" cy="1465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95" y="2919984"/>
            <a:ext cx="1591743" cy="1465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96" y="4520977"/>
            <a:ext cx="1591743" cy="1492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07" y="1476681"/>
            <a:ext cx="6082054" cy="45892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223" y="6117464"/>
            <a:ext cx="363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available pads in market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2462" y="6065949"/>
            <a:ext cx="521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and growth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GB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our project are: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sanitary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napkin from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Textile cotton wastage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sanitary pad at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affordable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5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612" y="-170321"/>
            <a:ext cx="10353761" cy="1326321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</a:t>
            </a:r>
            <a:endParaRPr lang="en-GB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42" y="804810"/>
            <a:ext cx="7315805" cy="766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Wastages from different section are used as raw material:-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34845" y="1615973"/>
            <a:ext cx="3096932" cy="2091434"/>
            <a:chOff x="-30959" y="852493"/>
            <a:chExt cx="4572269" cy="3036754"/>
          </a:xfrm>
        </p:grpSpPr>
        <p:pic>
          <p:nvPicPr>
            <p:cNvPr id="5" name="Picture 3" descr="\\nask.man.ac.uk\home$\Desktop\mamun\Spinning-wast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797" b="10869"/>
            <a:stretch/>
          </p:blipFill>
          <p:spPr bwMode="auto">
            <a:xfrm>
              <a:off x="-30959" y="852493"/>
              <a:ext cx="2395281" cy="303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\\nask.man.ac.uk\home$\Desktop\mamun\Spinning-wast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06" b="10869"/>
            <a:stretch/>
          </p:blipFill>
          <p:spPr bwMode="auto">
            <a:xfrm>
              <a:off x="2364322" y="856880"/>
              <a:ext cx="2176988" cy="303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\\nask.man.ac.uk\home$\Desktop\mamun\Knitting-was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5" b="13949"/>
          <a:stretch/>
        </p:blipFill>
        <p:spPr bwMode="auto">
          <a:xfrm>
            <a:off x="6901956" y="1753766"/>
            <a:ext cx="3175339" cy="20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\\nask.man.ac.uk\home$\Desktop\mamun\Weaving-Was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9" b="11293"/>
          <a:stretch/>
        </p:blipFill>
        <p:spPr bwMode="auto">
          <a:xfrm>
            <a:off x="1434845" y="4194501"/>
            <a:ext cx="3096932" cy="189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\\nask.man.ac.uk\home$\Desktop\mamun\Clothing-wast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1"/>
          <a:stretch/>
        </p:blipFill>
        <p:spPr bwMode="auto">
          <a:xfrm>
            <a:off x="6978632" y="4342107"/>
            <a:ext cx="3021985" cy="19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28875" y="3763267"/>
            <a:ext cx="26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Spinning Industry Wastage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4778" y="3874571"/>
            <a:ext cx="302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Knitting Industry  Wastage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8875" y="6207924"/>
            <a:ext cx="309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Weaving  Industry Wastage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4778" y="6273113"/>
            <a:ext cx="321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Garment Industry Wastage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796" y="269011"/>
            <a:ext cx="10353761" cy="1326321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Recycling Process of Wastage</a:t>
            </a:r>
            <a:endParaRPr lang="en-GB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83" y="2418524"/>
            <a:ext cx="3550477" cy="28919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9219" y="2414070"/>
            <a:ext cx="3549276" cy="2902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08" y="2335166"/>
            <a:ext cx="3807036" cy="27290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8703" y="5793095"/>
            <a:ext cx="132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Cutting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639777" y="3517624"/>
            <a:ext cx="511271" cy="34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186271" y="3517624"/>
            <a:ext cx="511271" cy="34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46214" y="5793095"/>
            <a:ext cx="127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6894" y="5116527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Opening &amp; Cleaning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7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3290</TotalTime>
  <Words>658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Bangladesh University Of Textiles </vt:lpstr>
      <vt:lpstr>This project is </vt:lpstr>
      <vt:lpstr>PowerPoint Presentation</vt:lpstr>
      <vt:lpstr>Uses of recycled textile wastages</vt:lpstr>
      <vt:lpstr>Scope</vt:lpstr>
      <vt:lpstr>Market Scenario</vt:lpstr>
      <vt:lpstr>Objectives</vt:lpstr>
      <vt:lpstr>Raw Materials</vt:lpstr>
      <vt:lpstr>Recycling Process of Wastage</vt:lpstr>
      <vt:lpstr>Processing of raw materials</vt:lpstr>
      <vt:lpstr>Different forms of Raw materials</vt:lpstr>
      <vt:lpstr> Production process</vt:lpstr>
      <vt:lpstr>Produced Sample</vt:lpstr>
      <vt:lpstr>Different types of tests</vt:lpstr>
      <vt:lpstr>Absorption capacity test</vt:lpstr>
      <vt:lpstr>Absorption Test result </vt:lpstr>
      <vt:lpstr>Ph test</vt:lpstr>
      <vt:lpstr>PH Test result</vt:lpstr>
      <vt:lpstr>Ability To withstand Pressure After Absorption</vt:lpstr>
      <vt:lpstr>Ability To withstand Pressure After Absorption result</vt:lpstr>
      <vt:lpstr>Penetration test</vt:lpstr>
      <vt:lpstr>Penetration Test result</vt:lpstr>
      <vt:lpstr>Hydro gel Distribution</vt:lpstr>
      <vt:lpstr>Cost Analysis</vt:lpstr>
      <vt:lpstr>Future Prospects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199</cp:revision>
  <dcterms:created xsi:type="dcterms:W3CDTF">2021-01-23T08:44:53Z</dcterms:created>
  <dcterms:modified xsi:type="dcterms:W3CDTF">2021-02-15T03:49:27Z</dcterms:modified>
</cp:coreProperties>
</file>